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8" r:id="rId3"/>
    <p:sldId id="259" r:id="rId4"/>
    <p:sldId id="279" r:id="rId5"/>
    <p:sldId id="280" r:id="rId6"/>
    <p:sldId id="272" r:id="rId7"/>
    <p:sldId id="273" r:id="rId8"/>
    <p:sldId id="284" r:id="rId9"/>
    <p:sldId id="285" r:id="rId10"/>
    <p:sldId id="283" r:id="rId11"/>
    <p:sldId id="286" r:id="rId12"/>
    <p:sldId id="282" r:id="rId13"/>
    <p:sldId id="274" r:id="rId14"/>
    <p:sldId id="287" r:id="rId15"/>
    <p:sldId id="270" r:id="rId16"/>
    <p:sldId id="26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enriksson" initials="V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autoAdjust="0"/>
    <p:restoredTop sz="71409" autoAdjust="0"/>
  </p:normalViewPr>
  <p:slideViewPr>
    <p:cSldViewPr snapToGrid="0">
      <p:cViewPr varScale="1">
        <p:scale>
          <a:sx n="88" d="100"/>
          <a:sy n="88" d="100"/>
        </p:scale>
        <p:origin x="1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858EC-5EB4-4404-8BE7-4A14BF77C5CC}" type="datetimeFigureOut">
              <a:rPr lang="sv-SE" smtClean="0"/>
              <a:t>2018-01-25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300A4-0478-457A-8F08-9A72A9414F70}" type="slidenum">
              <a:rPr lang="sv-SE" smtClean="0"/>
              <a:t>‹Nr.›</a:t>
            </a:fld>
            <a:endParaRPr lang="sv-SE"/>
          </a:p>
        </p:txBody>
      </p:sp>
    </p:spTree>
    <p:extLst>
      <p:ext uri="{BB962C8B-B14F-4D97-AF65-F5344CB8AC3E}">
        <p14:creationId xmlns:p14="http://schemas.microsoft.com/office/powerpoint/2010/main" val="4552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Varifrån kommer alla sopor</a:t>
            </a:r>
          </a:p>
          <a:p>
            <a:r>
              <a:rPr lang="sv-SE" dirty="0" smtClean="0"/>
              <a:t>- Och vad händer</a:t>
            </a:r>
            <a:r>
              <a:rPr lang="sv-SE" baseline="0" dirty="0" smtClean="0"/>
              <a:t> sedan?</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a:t>
            </a:fld>
            <a:endParaRPr lang="sv-SE"/>
          </a:p>
        </p:txBody>
      </p:sp>
    </p:spTree>
    <p:extLst>
      <p:ext uri="{BB962C8B-B14F-4D97-AF65-F5344CB8AC3E}">
        <p14:creationId xmlns:p14="http://schemas.microsoft.com/office/powerpoint/2010/main" val="336863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Pappersförpackningar</a:t>
            </a:r>
            <a:r>
              <a:rPr lang="sv-SE" sz="1200" kern="1200" dirty="0" smtClean="0">
                <a:solidFill>
                  <a:schemeClr val="tx1"/>
                </a:solidFill>
                <a:effectLst/>
                <a:latin typeface="+mn-lt"/>
                <a:ea typeface="+mn-ea"/>
                <a:cs typeface="+mn-cs"/>
              </a:rPr>
              <a:t> - nya pappersförpackningar.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10</a:t>
            </a:fld>
            <a:endParaRPr lang="sv-SE"/>
          </a:p>
        </p:txBody>
      </p:sp>
    </p:spTree>
    <p:extLst>
      <p:ext uri="{BB962C8B-B14F-4D97-AF65-F5344CB8AC3E}">
        <p14:creationId xmlns:p14="http://schemas.microsoft.com/office/powerpoint/2010/main" val="166066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Glasförpackningar</a:t>
            </a:r>
            <a:r>
              <a:rPr lang="sv-SE" sz="1200" kern="1200" dirty="0" smtClean="0">
                <a:solidFill>
                  <a:schemeClr val="tx1"/>
                </a:solidFill>
                <a:effectLst/>
                <a:latin typeface="+mn-lt"/>
                <a:ea typeface="+mn-ea"/>
                <a:cs typeface="+mn-cs"/>
              </a:rPr>
              <a:t> - nya burkar och flaskor.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11</a:t>
            </a:fld>
            <a:endParaRPr lang="sv-SE"/>
          </a:p>
        </p:txBody>
      </p:sp>
    </p:spTree>
    <p:extLst>
      <p:ext uri="{BB962C8B-B14F-4D97-AF65-F5344CB8AC3E}">
        <p14:creationId xmlns:p14="http://schemas.microsoft.com/office/powerpoint/2010/main" val="193062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Mat</a:t>
            </a:r>
            <a:r>
              <a:rPr lang="sv-SE" sz="1200" kern="1200" dirty="0" smtClean="0">
                <a:solidFill>
                  <a:schemeClr val="tx1"/>
                </a:solidFill>
                <a:effectLst/>
                <a:latin typeface="+mn-lt"/>
                <a:ea typeface="+mn-ea"/>
                <a:cs typeface="+mn-cs"/>
              </a:rPr>
              <a:t> - blir biogas och gödsel. Biogas är som bensin, fast bättre för miljön.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12</a:t>
            </a:fld>
            <a:endParaRPr lang="sv-SE"/>
          </a:p>
        </p:txBody>
      </p:sp>
    </p:spTree>
    <p:extLst>
      <p:ext uri="{BB962C8B-B14F-4D97-AF65-F5344CB8AC3E}">
        <p14:creationId xmlns:p14="http://schemas.microsoft.com/office/powerpoint/2010/main" val="71105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Vissa saker måste du slänga i soppåsen. </a:t>
            </a:r>
          </a:p>
          <a:p>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finns några grejer som varken går att använda på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nytt eller återvinna. Gamla plåster, tandborstar, tejp, blöjor, kattsand och tuggummin till exempel. De ska slängas i soppåsen.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sopbilen hämtat soporna åker de till ett värmeverk. När värmeverket eldar upp soporna blir det värme. Den värmen kallas fjärrvärme och åker i rör under marken och fram till våra hus.</a:t>
            </a:r>
          </a:p>
          <a:p>
            <a:r>
              <a:rPr lang="sv-SE" sz="1200" kern="1200" dirty="0" smtClean="0">
                <a:solidFill>
                  <a:schemeClr val="tx1"/>
                </a:solidFill>
                <a:effectLst/>
                <a:latin typeface="+mn-lt"/>
                <a:ea typeface="+mn-ea"/>
                <a:cs typeface="+mn-cs"/>
              </a:rPr>
              <a:t>Husen värms upp och vi slipper frysa när det är kallt.</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13</a:t>
            </a:fld>
            <a:endParaRPr lang="sv-SE"/>
          </a:p>
        </p:txBody>
      </p:sp>
    </p:spTree>
    <p:extLst>
      <p:ext uri="{BB962C8B-B14F-4D97-AF65-F5344CB8AC3E}">
        <p14:creationId xmlns:p14="http://schemas.microsoft.com/office/powerpoint/2010/main" val="99219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Vissa sopor är inte bra för miljön, till exempel nagellack,</a:t>
            </a:r>
            <a:r>
              <a:rPr lang="sv-SE" sz="1200" b="0" kern="1200" baseline="0" dirty="0" smtClean="0">
                <a:solidFill>
                  <a:schemeClr val="tx1"/>
                </a:solidFill>
                <a:effectLst/>
                <a:latin typeface="+mn-lt"/>
                <a:ea typeface="+mn-ea"/>
                <a:cs typeface="+mn-cs"/>
              </a:rPr>
              <a:t> batterier eller starka medel med varningssymboler</a:t>
            </a:r>
            <a:r>
              <a:rPr lang="sv-SE" sz="1200" b="0" kern="1200" dirty="0" smtClean="0">
                <a:solidFill>
                  <a:schemeClr val="tx1"/>
                </a:solidFill>
                <a:effectLst/>
                <a:latin typeface="+mn-lt"/>
                <a:ea typeface="+mn-ea"/>
                <a:cs typeface="+mn-cs"/>
              </a:rPr>
              <a:t>. De får inte hamna i soppåsen. Du får inte heller hälla ut dem i avloppet. </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Några saker som måste sorteras ut för</a:t>
            </a:r>
            <a:r>
              <a:rPr lang="sv-SE" sz="1200" b="1"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att de är farliga:</a:t>
            </a:r>
          </a:p>
          <a:p>
            <a:r>
              <a:rPr lang="sv-SE" sz="1200" kern="1200" dirty="0" smtClean="0">
                <a:solidFill>
                  <a:schemeClr val="tx1"/>
                </a:solidFill>
                <a:effectLst/>
                <a:latin typeface="+mn-lt"/>
                <a:ea typeface="+mn-ea"/>
                <a:cs typeface="+mn-cs"/>
              </a:rPr>
              <a:t>Parfym, hårfärg, hårspray och nagellack. </a:t>
            </a:r>
          </a:p>
          <a:p>
            <a:r>
              <a:rPr lang="sv-SE" sz="1200" kern="1200" dirty="0" smtClean="0">
                <a:solidFill>
                  <a:schemeClr val="tx1"/>
                </a:solidFill>
                <a:effectLst/>
                <a:latin typeface="+mn-lt"/>
                <a:ea typeface="+mn-ea"/>
                <a:cs typeface="+mn-cs"/>
              </a:rPr>
              <a:t>Gammal färg, sprayburkar och lim. </a:t>
            </a:r>
          </a:p>
          <a:p>
            <a:r>
              <a:rPr lang="sv-SE" sz="1200" kern="1200" dirty="0" smtClean="0">
                <a:solidFill>
                  <a:schemeClr val="tx1"/>
                </a:solidFill>
                <a:effectLst/>
                <a:latin typeface="+mn-lt"/>
                <a:ea typeface="+mn-ea"/>
                <a:cs typeface="+mn-cs"/>
              </a:rPr>
              <a:t>Starka medel med varningssymboler. </a:t>
            </a:r>
          </a:p>
          <a:p>
            <a:r>
              <a:rPr lang="sv-SE" sz="1200" kern="1200" dirty="0" smtClean="0">
                <a:solidFill>
                  <a:schemeClr val="tx1"/>
                </a:solidFill>
                <a:effectLst/>
                <a:latin typeface="+mn-lt"/>
                <a:ea typeface="+mn-ea"/>
                <a:cs typeface="+mn-cs"/>
              </a:rPr>
              <a:t>Allt med sladd eller batteri.</a:t>
            </a:r>
          </a:p>
          <a:p>
            <a:r>
              <a:rPr lang="sv-SE" sz="1200" kern="1200" dirty="0" smtClean="0">
                <a:solidFill>
                  <a:schemeClr val="tx1"/>
                </a:solidFill>
                <a:effectLst/>
                <a:latin typeface="+mn-lt"/>
                <a:ea typeface="+mn-ea"/>
                <a:cs typeface="+mn-cs"/>
              </a:rPr>
              <a:t>Lampor och lysrör.</a:t>
            </a:r>
          </a:p>
          <a:p>
            <a:r>
              <a:rPr lang="sv-SE" sz="1200" kern="1200" dirty="0" smtClean="0">
                <a:solidFill>
                  <a:schemeClr val="tx1"/>
                </a:solidFill>
                <a:effectLst/>
                <a:latin typeface="+mn-lt"/>
                <a:ea typeface="+mn-ea"/>
                <a:cs typeface="+mn-cs"/>
              </a:rPr>
              <a:t>Medicin.</a:t>
            </a: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14</a:t>
            </a:fld>
            <a:endParaRPr lang="sv-SE"/>
          </a:p>
        </p:txBody>
      </p:sp>
    </p:spTree>
    <p:extLst>
      <p:ext uri="{BB962C8B-B14F-4D97-AF65-F5344CB8AC3E}">
        <p14:creationId xmlns:p14="http://schemas.microsoft.com/office/powerpoint/2010/main" val="101689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Du kan lämna de farliga soporna på en miljöstation. Då tar de som jobbar där hand om dem på rätt sätt. </a:t>
            </a:r>
          </a:p>
          <a:p>
            <a:r>
              <a:rPr lang="sv-SE" sz="1200" kern="1200" dirty="0" smtClean="0">
                <a:solidFill>
                  <a:schemeClr val="tx1"/>
                </a:solidFill>
                <a:effectLst/>
                <a:latin typeface="+mn-lt"/>
                <a:ea typeface="+mn-ea"/>
                <a:cs typeface="+mn-cs"/>
              </a:rPr>
              <a:t>Vissa farliga sopor ska du lämna på andra ställen. Medicin ska till ett apotek.</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15</a:t>
            </a:fld>
            <a:endParaRPr lang="sv-SE"/>
          </a:p>
        </p:txBody>
      </p:sp>
    </p:spTree>
    <p:extLst>
      <p:ext uri="{BB962C8B-B14F-4D97-AF65-F5344CB8AC3E}">
        <p14:creationId xmlns:p14="http://schemas.microsoft.com/office/powerpoint/2010/main" val="336992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Repetition:</a:t>
            </a:r>
          </a:p>
          <a:p>
            <a:pPr marL="171450" indent="-171450">
              <a:buFont typeface="Arial" charset="0"/>
              <a:buChar char="•"/>
            </a:pPr>
            <a:r>
              <a:rPr lang="sv-SE" sz="1200" kern="1200" dirty="0" smtClean="0">
                <a:solidFill>
                  <a:schemeClr val="tx1"/>
                </a:solidFill>
                <a:effectLst/>
                <a:latin typeface="+mn-lt"/>
                <a:ea typeface="+mn-ea"/>
                <a:cs typeface="+mn-cs"/>
              </a:rPr>
              <a:t>Det bästa för miljön är att köpa mindre saker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att se till att dina saker används igen. </a:t>
            </a:r>
          </a:p>
          <a:p>
            <a:pPr marL="171450" indent="-171450">
              <a:buFont typeface="Arial" charset="0"/>
              <a:buChar char="•"/>
            </a:pPr>
            <a:r>
              <a:rPr lang="sv-SE" sz="1200" kern="1200" dirty="0" smtClean="0">
                <a:solidFill>
                  <a:schemeClr val="tx1"/>
                </a:solidFill>
                <a:effectLst/>
                <a:latin typeface="+mn-lt"/>
                <a:ea typeface="+mn-ea"/>
                <a:cs typeface="+mn-cs"/>
              </a:rPr>
              <a:t>Om du lämnar soporna till återvinning</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kan bli något nytt.</a:t>
            </a:r>
          </a:p>
          <a:p>
            <a:pPr marL="171450" indent="-171450">
              <a:buFont typeface="Arial" charset="0"/>
              <a:buChar char="•"/>
            </a:pPr>
            <a:r>
              <a:rPr lang="sv-SE" sz="1200" kern="1200" dirty="0" smtClean="0">
                <a:solidFill>
                  <a:schemeClr val="tx1"/>
                </a:solidFill>
                <a:effectLst/>
                <a:latin typeface="+mn-lt"/>
                <a:ea typeface="+mn-ea"/>
                <a:cs typeface="+mn-cs"/>
              </a:rPr>
              <a:t>Övriga sopor kan eldas och bli värme.</a:t>
            </a:r>
          </a:p>
          <a:p>
            <a:pPr marL="171450" indent="-171450">
              <a:buFont typeface="Arial" charset="0"/>
              <a:buChar char="•"/>
            </a:pPr>
            <a:r>
              <a:rPr lang="sv-SE" sz="1200" kern="1200" dirty="0" smtClean="0">
                <a:solidFill>
                  <a:schemeClr val="tx1"/>
                </a:solidFill>
                <a:effectLst/>
                <a:latin typeface="+mn-lt"/>
                <a:ea typeface="+mn-ea"/>
                <a:cs typeface="+mn-cs"/>
              </a:rPr>
              <a:t>Sopor som är farliga </a:t>
            </a:r>
            <a:r>
              <a:rPr lang="sv-SE" sz="1200" kern="1200" smtClean="0">
                <a:solidFill>
                  <a:schemeClr val="tx1"/>
                </a:solidFill>
                <a:effectLst/>
                <a:latin typeface="+mn-lt"/>
                <a:ea typeface="+mn-ea"/>
                <a:cs typeface="+mn-cs"/>
              </a:rPr>
              <a:t>för miljön</a:t>
            </a:r>
            <a:r>
              <a:rPr lang="sv-SE" sz="1200" kern="1200" baseline="0" smtClean="0">
                <a:solidFill>
                  <a:schemeClr val="tx1"/>
                </a:solidFill>
                <a:effectLst/>
                <a:latin typeface="+mn-lt"/>
                <a:ea typeface="+mn-ea"/>
                <a:cs typeface="+mn-cs"/>
              </a:rPr>
              <a:t> ska till en </a:t>
            </a:r>
            <a:r>
              <a:rPr lang="sv-SE" sz="1200" kern="1200" smtClean="0">
                <a:solidFill>
                  <a:schemeClr val="tx1"/>
                </a:solidFill>
                <a:effectLst/>
                <a:latin typeface="+mn-lt"/>
                <a:ea typeface="+mn-ea"/>
                <a:cs typeface="+mn-cs"/>
              </a:rPr>
              <a:t>miljöstation</a:t>
            </a:r>
            <a:r>
              <a:rPr lang="sv-SE" sz="1200" kern="1200" dirty="0" smtClean="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D6E300A4-0478-457A-8F08-9A72A9414F70}" type="slidenum">
              <a:rPr lang="sv-SE" smtClean="0"/>
              <a:t>16</a:t>
            </a:fld>
            <a:endParaRPr lang="sv-SE"/>
          </a:p>
        </p:txBody>
      </p:sp>
    </p:spTree>
    <p:extLst>
      <p:ext uri="{BB962C8B-B14F-4D97-AF65-F5344CB8AC3E}">
        <p14:creationId xmlns:p14="http://schemas.microsoft.com/office/powerpoint/2010/main" val="121779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Varje år slänger vi nästan 500 kilo sopor var. Det är lika mycket som en stor älg. Jorden mår inte bra av att vi slänger så mycket.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alla hjälps åt, så kan vi tillsammans göra jordklotet gladare. Det bästa är att handla mindre eller se till att sakerna används igen. Om det inte går att använda saker igen, är det viktigt att sopsortera.</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2</a:t>
            </a:fld>
            <a:endParaRPr lang="sv-SE"/>
          </a:p>
        </p:txBody>
      </p:sp>
    </p:spTree>
    <p:extLst>
      <p:ext uri="{BB962C8B-B14F-4D97-AF65-F5344CB8AC3E}">
        <p14:creationId xmlns:p14="http://schemas.microsoft.com/office/powerpoint/2010/main" val="197105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Så slänger ni mindre sopor:</a:t>
            </a:r>
          </a:p>
          <a:p>
            <a:pPr marL="171450" indent="-171450">
              <a:buFont typeface="Arial" charset="0"/>
              <a:buChar char="•"/>
            </a:pPr>
            <a:r>
              <a:rPr lang="sv-SE" sz="1200" kern="1200" dirty="0" smtClean="0">
                <a:solidFill>
                  <a:schemeClr val="tx1"/>
                </a:solidFill>
                <a:effectLst/>
                <a:latin typeface="+mn-lt"/>
                <a:ea typeface="+mn-ea"/>
                <a:cs typeface="+mn-cs"/>
              </a:rPr>
              <a:t>Köp bara sådant ni verkligen behöver. </a:t>
            </a:r>
          </a:p>
          <a:p>
            <a:pPr marL="171450" indent="-171450">
              <a:buFont typeface="Arial" charset="0"/>
              <a:buChar char="•"/>
            </a:pPr>
            <a:r>
              <a:rPr lang="sv-SE" sz="1200" kern="1200" dirty="0" smtClean="0">
                <a:solidFill>
                  <a:schemeClr val="tx1"/>
                </a:solidFill>
                <a:effectLst/>
                <a:latin typeface="+mn-lt"/>
                <a:ea typeface="+mn-ea"/>
                <a:cs typeface="+mn-cs"/>
              </a:rPr>
              <a:t>Låna av andra eller hyr i stället för att köpa.</a:t>
            </a:r>
          </a:p>
          <a:p>
            <a:pPr marL="171450" indent="-171450">
              <a:buFont typeface="Arial" charset="0"/>
              <a:buChar char="•"/>
            </a:pPr>
            <a:r>
              <a:rPr lang="sv-SE" sz="1200" kern="1200" dirty="0" smtClean="0">
                <a:solidFill>
                  <a:schemeClr val="tx1"/>
                </a:solidFill>
                <a:effectLst/>
                <a:latin typeface="+mn-lt"/>
                <a:ea typeface="+mn-ea"/>
                <a:cs typeface="+mn-cs"/>
              </a:rPr>
              <a:t>Laga sådant som går sönder.</a:t>
            </a:r>
          </a:p>
          <a:p>
            <a:pPr marL="171450" indent="-171450">
              <a:buFont typeface="Arial" charset="0"/>
              <a:buChar char="•"/>
            </a:pPr>
            <a:r>
              <a:rPr lang="sv-SE" sz="1200" kern="1200" dirty="0" smtClean="0">
                <a:solidFill>
                  <a:schemeClr val="tx1"/>
                </a:solidFill>
                <a:effectLst/>
                <a:latin typeface="+mn-lt"/>
                <a:ea typeface="+mn-ea"/>
                <a:cs typeface="+mn-cs"/>
              </a:rPr>
              <a:t>Sälj eller ge bort sådant som fortfarande går att använda. </a:t>
            </a:r>
          </a:p>
          <a:p>
            <a:pPr marL="171450" indent="-171450">
              <a:buFont typeface="Arial" charset="0"/>
              <a:buChar char="•"/>
            </a:pPr>
            <a:r>
              <a:rPr lang="sv-SE" sz="1200" kern="1200" dirty="0" smtClean="0">
                <a:solidFill>
                  <a:schemeClr val="tx1"/>
                </a:solidFill>
                <a:effectLst/>
                <a:latin typeface="+mn-lt"/>
                <a:ea typeface="+mn-ea"/>
                <a:cs typeface="+mn-cs"/>
              </a:rPr>
              <a:t>Gör något nytt av det ni tröttnat på.</a:t>
            </a:r>
          </a:p>
        </p:txBody>
      </p:sp>
      <p:sp>
        <p:nvSpPr>
          <p:cNvPr id="4" name="Platshållare för bildnummer 3"/>
          <p:cNvSpPr>
            <a:spLocks noGrp="1"/>
          </p:cNvSpPr>
          <p:nvPr>
            <p:ph type="sldNum" sz="quarter" idx="10"/>
          </p:nvPr>
        </p:nvSpPr>
        <p:spPr/>
        <p:txBody>
          <a:bodyPr/>
          <a:lstStyle/>
          <a:p>
            <a:fld id="{D6E300A4-0478-457A-8F08-9A72A9414F70}" type="slidenum">
              <a:rPr lang="sv-SE" smtClean="0"/>
              <a:t>3</a:t>
            </a:fld>
            <a:endParaRPr lang="sv-SE"/>
          </a:p>
        </p:txBody>
      </p:sp>
    </p:spTree>
    <p:extLst>
      <p:ext uri="{BB962C8B-B14F-4D97-AF65-F5344CB8AC3E}">
        <p14:creationId xmlns:p14="http://schemas.microsoft.com/office/powerpoint/2010/main" val="14393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Så slänger ni mindre sopor:</a:t>
            </a:r>
          </a:p>
          <a:p>
            <a:pPr marL="171450" indent="-171450">
              <a:buFont typeface="Arial" charset="0"/>
              <a:buChar char="•"/>
            </a:pPr>
            <a:r>
              <a:rPr lang="sv-SE" sz="1200" kern="1200" dirty="0" smtClean="0">
                <a:solidFill>
                  <a:schemeClr val="tx1"/>
                </a:solidFill>
                <a:effectLst/>
                <a:latin typeface="+mn-lt"/>
                <a:ea typeface="+mn-ea"/>
                <a:cs typeface="+mn-cs"/>
              </a:rPr>
              <a:t>Köp inte mer mat än ni äter upp.</a:t>
            </a:r>
          </a:p>
          <a:p>
            <a:pPr marL="171450" indent="-171450">
              <a:buFont typeface="Arial" charset="0"/>
              <a:buChar char="•"/>
            </a:pPr>
            <a:r>
              <a:rPr lang="sv-SE" sz="1200" kern="1200" dirty="0" smtClean="0">
                <a:solidFill>
                  <a:schemeClr val="tx1"/>
                </a:solidFill>
                <a:effectLst/>
                <a:latin typeface="+mn-lt"/>
                <a:ea typeface="+mn-ea"/>
                <a:cs typeface="+mn-cs"/>
              </a:rPr>
              <a:t>Spara matrester och ät dem en annan dag.</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4</a:t>
            </a:fld>
            <a:endParaRPr lang="sv-SE"/>
          </a:p>
        </p:txBody>
      </p:sp>
    </p:spTree>
    <p:extLst>
      <p:ext uri="{BB962C8B-B14F-4D97-AF65-F5344CB8AC3E}">
        <p14:creationId xmlns:p14="http://schemas.microsoft.com/office/powerpoint/2010/main" val="119076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bästa är att handla mindre eller se till att sakerna används igen. Om det inte går att använda sakerna igen, är det viktigt att sopsortera.</a:t>
            </a:r>
            <a:r>
              <a:rPr lang="sv-SE" sz="1200" kern="1200" baseline="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När du </a:t>
            </a:r>
            <a:r>
              <a:rPr lang="sv-SE" sz="1200" b="0" kern="1200" dirty="0" err="1" smtClean="0">
                <a:solidFill>
                  <a:schemeClr val="tx1"/>
                </a:solidFill>
                <a:effectLst/>
                <a:latin typeface="+mn-lt"/>
                <a:ea typeface="+mn-ea"/>
                <a:cs typeface="+mn-cs"/>
              </a:rPr>
              <a:t>sopsorterar</a:t>
            </a:r>
            <a:r>
              <a:rPr lang="sv-SE" sz="1200" b="0" kern="1200" dirty="0" smtClean="0">
                <a:solidFill>
                  <a:schemeClr val="tx1"/>
                </a:solidFill>
                <a:effectLst/>
                <a:latin typeface="+mn-lt"/>
                <a:ea typeface="+mn-ea"/>
                <a:cs typeface="+mn-cs"/>
              </a:rPr>
              <a:t> blir soporna till nya saker. </a:t>
            </a:r>
            <a:r>
              <a:rPr lang="sv-SE" sz="1200" b="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Alla saker är gjorda av olika material, till exempel plast eller metall. De flesta material går att återvinna. Återvinning betyder att materialet används till något nytt.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err="1"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Även matrester kan återvinnas. </a:t>
            </a:r>
            <a:r>
              <a:rPr lang="sv-SE" sz="1200" kern="1200" dirty="0" smtClean="0">
                <a:solidFill>
                  <a:schemeClr val="tx1"/>
                </a:solidFill>
                <a:effectLst/>
                <a:latin typeface="+mn-lt"/>
                <a:ea typeface="+mn-ea"/>
                <a:cs typeface="+mn-cs"/>
              </a:rPr>
              <a:t>Om </a:t>
            </a:r>
            <a:r>
              <a:rPr lang="sv-SE" sz="1200" kern="1200" dirty="0" smtClean="0">
                <a:solidFill>
                  <a:schemeClr val="tx1"/>
                </a:solidFill>
                <a:effectLst/>
                <a:latin typeface="+mn-lt"/>
                <a:ea typeface="+mn-ea"/>
                <a:cs typeface="+mn-cs"/>
              </a:rPr>
              <a:t>man bor i ett hus där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man kan sortera mat lägger man matresterna i en speciell påse. </a:t>
            </a: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5</a:t>
            </a:fld>
            <a:endParaRPr lang="sv-SE"/>
          </a:p>
        </p:txBody>
      </p:sp>
    </p:spTree>
    <p:extLst>
      <p:ext uri="{BB962C8B-B14F-4D97-AF65-F5344CB8AC3E}">
        <p14:creationId xmlns:p14="http://schemas.microsoft.com/office/powerpoint/2010/main" val="159926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När du </a:t>
            </a:r>
            <a:r>
              <a:rPr lang="sv-SE" sz="1200" b="0" kern="1200" dirty="0" err="1" smtClean="0">
                <a:solidFill>
                  <a:schemeClr val="tx1"/>
                </a:solidFill>
                <a:effectLst/>
                <a:latin typeface="+mn-lt"/>
                <a:ea typeface="+mn-ea"/>
                <a:cs typeface="+mn-cs"/>
              </a:rPr>
              <a:t>sopsorterar</a:t>
            </a:r>
            <a:r>
              <a:rPr lang="sv-SE" sz="1200" b="0" kern="1200" dirty="0" smtClean="0">
                <a:solidFill>
                  <a:schemeClr val="tx1"/>
                </a:solidFill>
                <a:effectLst/>
                <a:latin typeface="+mn-lt"/>
                <a:ea typeface="+mn-ea"/>
                <a:cs typeface="+mn-cs"/>
              </a:rPr>
              <a:t> blir soporna till nya saker. Gamla plastförpackningar kan faktiskt bli ett par stövlar!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finns stora gröna behållare lite överallt i Stockholm där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du kan lämna tidningar och förpackningar av glas, metall, papper och plast. Behållarna kallas för återvinningsstationer. Vissa som bor i lägenhet kan sortera i ett speciellt soprum i sitt hus också. </a:t>
            </a:r>
          </a:p>
          <a:p>
            <a:endParaRPr lang="sv-SE" sz="1200" kern="1200" dirty="0" smtClean="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6</a:t>
            </a:fld>
            <a:endParaRPr lang="sv-SE"/>
          </a:p>
        </p:txBody>
      </p:sp>
    </p:spTree>
    <p:extLst>
      <p:ext uri="{BB962C8B-B14F-4D97-AF65-F5344CB8AC3E}">
        <p14:creationId xmlns:p14="http://schemas.microsoft.com/office/powerpoint/2010/main" val="183388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Tidningar</a:t>
            </a:r>
            <a:r>
              <a:rPr lang="sv-SE" sz="1200" kern="1200" dirty="0" smtClean="0">
                <a:solidFill>
                  <a:schemeClr val="tx1"/>
                </a:solidFill>
                <a:effectLst/>
                <a:latin typeface="+mn-lt"/>
                <a:ea typeface="+mn-ea"/>
                <a:cs typeface="+mn-cs"/>
              </a:rPr>
              <a:t> - kan bli nya tidningar och toapapper.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7</a:t>
            </a:fld>
            <a:endParaRPr lang="sv-SE"/>
          </a:p>
        </p:txBody>
      </p:sp>
    </p:spTree>
    <p:extLst>
      <p:ext uri="{BB962C8B-B14F-4D97-AF65-F5344CB8AC3E}">
        <p14:creationId xmlns:p14="http://schemas.microsoft.com/office/powerpoint/2010/main" val="269699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Plastförpackningar</a:t>
            </a:r>
            <a:r>
              <a:rPr lang="sv-SE" sz="1200" kern="120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blir till exempel påsar eller kanske stövlar!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8</a:t>
            </a:fld>
            <a:endParaRPr lang="sv-SE"/>
          </a:p>
        </p:txBody>
      </p:sp>
    </p:spTree>
    <p:extLst>
      <p:ext uri="{BB962C8B-B14F-4D97-AF65-F5344CB8AC3E}">
        <p14:creationId xmlns:p14="http://schemas.microsoft.com/office/powerpoint/2010/main" val="105104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effectLst/>
                <a:latin typeface="+mn-lt"/>
                <a:ea typeface="+mn-ea"/>
                <a:cs typeface="+mn-cs"/>
              </a:rPr>
              <a:t>Det här kan </a:t>
            </a:r>
            <a:r>
              <a:rPr lang="sv-SE" sz="1200" b="0" kern="1200" baseline="0" dirty="0" smtClean="0">
                <a:solidFill>
                  <a:schemeClr val="tx1"/>
                </a:solidFill>
                <a:effectLst/>
                <a:latin typeface="+mn-lt"/>
                <a:ea typeface="+mn-ea"/>
                <a:cs typeface="+mn-cs"/>
              </a:rPr>
              <a:t>du återvinna!</a:t>
            </a:r>
            <a:endParaRPr lang="sv-SE" sz="1200" b="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Metallförpackningar</a:t>
            </a:r>
            <a:r>
              <a:rPr lang="sv-SE" sz="1200" kern="1200" dirty="0" smtClean="0">
                <a:solidFill>
                  <a:schemeClr val="tx1"/>
                </a:solidFill>
                <a:effectLst/>
                <a:latin typeface="+mn-lt"/>
                <a:ea typeface="+mn-ea"/>
                <a:cs typeface="+mn-cs"/>
              </a:rPr>
              <a:t> - kan bli konservburkar och verktyg.</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6E300A4-0478-457A-8F08-9A72A9414F70}" type="slidenum">
              <a:rPr lang="sv-SE" smtClean="0"/>
              <a:t>9</a:t>
            </a:fld>
            <a:endParaRPr lang="sv-SE"/>
          </a:p>
        </p:txBody>
      </p:sp>
    </p:spTree>
    <p:extLst>
      <p:ext uri="{BB962C8B-B14F-4D97-AF65-F5344CB8AC3E}">
        <p14:creationId xmlns:p14="http://schemas.microsoft.com/office/powerpoint/2010/main" val="94356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5537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699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2746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711624" y="3195724"/>
            <a:ext cx="7632526" cy="830544"/>
          </a:xfrm>
        </p:spPr>
        <p:txBody>
          <a:bodyPr anchor="b">
            <a:noAutofit/>
          </a:bodyPr>
          <a:lstStyle>
            <a:lvl1pPr algn="l">
              <a:lnSpc>
                <a:spcPct val="95000"/>
              </a:lnSpc>
              <a:defRPr sz="4800" b="0">
                <a:solidFill>
                  <a:schemeClr val="bg1"/>
                </a:solidFill>
              </a:defRPr>
            </a:lvl1pPr>
          </a:lstStyle>
          <a:p>
            <a:r>
              <a:rPr lang="sv-SE" dirty="0"/>
              <a:t>Introsida med rubrik</a:t>
            </a:r>
          </a:p>
        </p:txBody>
      </p:sp>
      <p:sp>
        <p:nvSpPr>
          <p:cNvPr id="4" name="Platshållare för datum 3"/>
          <p:cNvSpPr>
            <a:spLocks noGrp="1"/>
          </p:cNvSpPr>
          <p:nvPr>
            <p:ph type="dt" sz="half" idx="10"/>
          </p:nvPr>
        </p:nvSpPr>
        <p:spPr/>
        <p:txBody>
          <a:bodyPr/>
          <a:lstStyle>
            <a:lvl1pPr>
              <a:defRPr>
                <a:solidFill>
                  <a:schemeClr val="bg1"/>
                </a:solidFill>
              </a:defRPr>
            </a:lvl1pPr>
          </a:lstStyle>
          <a:p>
            <a:fld id="{96DFF08F-DC6B-4601-B491-B0F83F6DD2DA}" type="datetimeFigureOut">
              <a:rPr lang="en-US" smtClean="0"/>
              <a:pPr/>
              <a:t>1/25/18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‹Nr.›</a:t>
            </a:fld>
            <a:endParaRPr lang="en-US" dirty="0"/>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2816" y="1232904"/>
            <a:ext cx="3507385" cy="1332000"/>
          </a:xfrm>
          <a:prstGeom prst="rect">
            <a:avLst/>
          </a:prstGeom>
        </p:spPr>
      </p:pic>
      <p:sp>
        <p:nvSpPr>
          <p:cNvPr id="11" name="Underrubrik 2"/>
          <p:cNvSpPr>
            <a:spLocks noGrp="1"/>
          </p:cNvSpPr>
          <p:nvPr>
            <p:ph type="subTitle" idx="1" hasCustomPrompt="1"/>
          </p:nvPr>
        </p:nvSpPr>
        <p:spPr>
          <a:xfrm>
            <a:off x="2711624" y="4104804"/>
            <a:ext cx="7632526" cy="360040"/>
          </a:xfrm>
        </p:spPr>
        <p:txBody>
          <a:bodyPr>
            <a:noAutofit/>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2354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12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948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6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0335A80-EF9B-4A60-9EA2-C9ED9B490C84}" type="datetimeFigureOut">
              <a:rPr lang="sv-SE" smtClean="0"/>
              <a:t>2018-01-25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404673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0335A80-EF9B-4A60-9EA2-C9ED9B490C84}" type="datetimeFigureOut">
              <a:rPr lang="sv-SE" smtClean="0"/>
              <a:t>2018-01-25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34289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0335A80-EF9B-4A60-9EA2-C9ED9B490C84}" type="datetimeFigureOut">
              <a:rPr lang="sv-SE" smtClean="0"/>
              <a:t>2018-01-25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267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00734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880435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5A80-EF9B-4A60-9EA2-C9ED9B490C84}" type="datetimeFigureOut">
              <a:rPr lang="sv-SE" smtClean="0"/>
              <a:t>2018-01-25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CA3C-9783-4971-B0F9-5EE75C655411}" type="slidenum">
              <a:rPr lang="sv-SE" smtClean="0"/>
              <a:t>‹Nr.›</a:t>
            </a:fld>
            <a:endParaRPr lang="sv-SE"/>
          </a:p>
        </p:txBody>
      </p:sp>
    </p:spTree>
    <p:extLst>
      <p:ext uri="{BB962C8B-B14F-4D97-AF65-F5344CB8AC3E}">
        <p14:creationId xmlns:p14="http://schemas.microsoft.com/office/powerpoint/2010/main" val="388491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24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174032" y="4390380"/>
            <a:ext cx="8570168" cy="854720"/>
          </a:xfrm>
        </p:spPr>
        <p:txBody>
          <a:bodyPr/>
          <a:lstStyle/>
          <a:p>
            <a:r>
              <a:rPr lang="sv-SE" sz="6000" dirty="0" smtClean="0"/>
              <a:t>Varifrån kommer alla sopor – och vad händer sedan?</a:t>
            </a:r>
            <a:endParaRPr lang="sv-SE" sz="6000" dirty="0"/>
          </a:p>
        </p:txBody>
      </p:sp>
    </p:spTree>
    <p:extLst>
      <p:ext uri="{BB962C8B-B14F-4D97-AF65-F5344CB8AC3E}">
        <p14:creationId xmlns:p14="http://schemas.microsoft.com/office/powerpoint/2010/main" val="11934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25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96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475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4317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165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510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49" y="0"/>
            <a:ext cx="6209883" cy="3493060"/>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196" y="0"/>
            <a:ext cx="6207567" cy="3491756"/>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8" y="3364941"/>
            <a:ext cx="6209884" cy="3493060"/>
          </a:xfrm>
          <a:prstGeom prst="rect">
            <a:avLst/>
          </a:prstGeom>
        </p:spPr>
      </p:pic>
      <p:pic>
        <p:nvPicPr>
          <p:cNvPr id="7" name="Bildobjek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014" y="3364941"/>
            <a:ext cx="6209882" cy="3493059"/>
          </a:xfrm>
          <a:prstGeom prst="rect">
            <a:avLst/>
          </a:prstGeom>
        </p:spPr>
      </p:pic>
    </p:spTree>
    <p:extLst>
      <p:ext uri="{BB962C8B-B14F-4D97-AF65-F5344CB8AC3E}">
        <p14:creationId xmlns:p14="http://schemas.microsoft.com/office/powerpoint/2010/main" val="152351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1"/>
          <p:cNvSpPr txBox="1">
            <a:spLocks/>
          </p:cNvSpPr>
          <p:nvPr/>
        </p:nvSpPr>
        <p:spPr>
          <a:xfrm>
            <a:off x="1671614" y="1700072"/>
            <a:ext cx="3865028" cy="3002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6000" dirty="0" smtClean="0">
                <a:solidFill>
                  <a:schemeClr val="bg1"/>
                </a:solidFill>
              </a:rPr>
              <a:t>500 kilo sopor var!</a:t>
            </a:r>
            <a:endParaRPr lang="sv-SE" sz="6000" dirty="0">
              <a:solidFill>
                <a:schemeClr val="bg1"/>
              </a:solidFill>
            </a:endParaRPr>
          </a:p>
        </p:txBody>
      </p:sp>
    </p:spTree>
    <p:extLst>
      <p:ext uri="{BB962C8B-B14F-4D97-AF65-F5344CB8AC3E}">
        <p14:creationId xmlns:p14="http://schemas.microsoft.com/office/powerpoint/2010/main" val="202199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3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97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407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420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83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612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2491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480</Words>
  <Application>Microsoft Macintosh PowerPoint</Application>
  <PresentationFormat>Bredbild</PresentationFormat>
  <Paragraphs>73</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Office-tema</vt:lpstr>
      <vt:lpstr>Varifrån kommer alla sopor – och vad händer sedan?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Varifrån kommer kranvattnet?</dc:title>
  <dc:creator>Victoria Henriksson</dc:creator>
  <cp:lastModifiedBy>Victoria Henriksson</cp:lastModifiedBy>
  <cp:revision>76</cp:revision>
  <dcterms:created xsi:type="dcterms:W3CDTF">2017-08-23T12:30:34Z</dcterms:created>
  <dcterms:modified xsi:type="dcterms:W3CDTF">2018-01-25T12:02:17Z</dcterms:modified>
</cp:coreProperties>
</file>